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58" r:id="rId6"/>
    <p:sldId id="259" r:id="rId7"/>
    <p:sldId id="260" r:id="rId8"/>
    <p:sldId id="261" r:id="rId9"/>
    <p:sldId id="262" r:id="rId10"/>
    <p:sldId id="286" r:id="rId11"/>
    <p:sldId id="267" r:id="rId12"/>
    <p:sldId id="263" r:id="rId13"/>
    <p:sldId id="264" r:id="rId14"/>
    <p:sldId id="279" r:id="rId15"/>
    <p:sldId id="265" r:id="rId16"/>
    <p:sldId id="269" r:id="rId17"/>
    <p:sldId id="266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DAD0-B845-4294-B340-61696CFDA56C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2A49-DDAE-472F-8CA0-5AEFC3EBFA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r>
              <a:rPr lang="en-GB" b="1" dirty="0">
                <a:latin typeface="Goudy old style"/>
              </a:rPr>
              <a:t>The</a:t>
            </a:r>
            <a:r>
              <a:rPr lang="en-GB" b="1" dirty="0"/>
              <a:t> 20-Ghost Club Limited</a:t>
            </a:r>
            <a:br>
              <a:rPr lang="en-GB" dirty="0"/>
            </a:br>
            <a:r>
              <a:rPr lang="en-GB" sz="2200" i="1" dirty="0"/>
              <a:t>The Oldest Rolls-Royce Car Club in the World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Strategy Review</a:t>
            </a:r>
          </a:p>
          <a:p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</a:p>
        </p:txBody>
      </p:sp>
      <p:pic>
        <p:nvPicPr>
          <p:cNvPr id="4" name="Picture 3" descr="C:\Users\Sony\Documents\20 Ghost Club\Forms &amp; Logos\Red Badge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548680"/>
            <a:ext cx="1238596" cy="200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Tours &amp; Events – Key Success Factors End of day;  feeling of achievement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1556792"/>
            <a:ext cx="8326467" cy="45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Tours &amp; Events – Model Specific ?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78068"/>
            <a:ext cx="8208912" cy="546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/>
              <a:t>Tours &amp; Events –  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b="1" dirty="0"/>
              <a:t> </a:t>
            </a:r>
            <a:endParaRPr lang="en-GB" sz="2000" dirty="0"/>
          </a:p>
          <a:p>
            <a:r>
              <a:rPr lang="en-GB" sz="2000" dirty="0"/>
              <a:t>2.a broaden the </a:t>
            </a:r>
            <a:r>
              <a:rPr lang="en-GB" sz="2000" b="1" dirty="0"/>
              <a:t>scope of events </a:t>
            </a:r>
            <a:r>
              <a:rPr lang="en-GB" sz="2000" dirty="0"/>
              <a:t>in line with </a:t>
            </a:r>
            <a:r>
              <a:rPr lang="en-GB" sz="2000" b="1" dirty="0"/>
              <a:t>the original uses of our cars</a:t>
            </a:r>
            <a:r>
              <a:rPr lang="en-GB" sz="2000" dirty="0"/>
              <a:t>?</a:t>
            </a:r>
          </a:p>
          <a:p>
            <a:r>
              <a:rPr lang="en-GB" sz="2000" dirty="0"/>
              <a:t>2.b continue to </a:t>
            </a:r>
            <a:r>
              <a:rPr lang="en-GB" sz="2000" b="1" dirty="0"/>
              <a:t>run Flagship events </a:t>
            </a:r>
            <a:r>
              <a:rPr lang="en-GB" sz="2000" dirty="0"/>
              <a:t>and </a:t>
            </a:r>
            <a:r>
              <a:rPr lang="en-GB" sz="2000" b="1" dirty="0"/>
              <a:t>how often</a:t>
            </a:r>
            <a:r>
              <a:rPr lang="en-GB" sz="2000" dirty="0"/>
              <a:t>?</a:t>
            </a:r>
          </a:p>
          <a:p>
            <a:r>
              <a:rPr lang="en-GB" sz="2000" dirty="0"/>
              <a:t>2.c When to </a:t>
            </a:r>
            <a:r>
              <a:rPr lang="en-GB" sz="2000" b="1" dirty="0"/>
              <a:t>restrict certain events </a:t>
            </a:r>
            <a:r>
              <a:rPr lang="en-GB" sz="2000" dirty="0"/>
              <a:t>to </a:t>
            </a:r>
            <a:r>
              <a:rPr lang="en-GB" sz="2000" b="1" dirty="0"/>
              <a:t>certain models</a:t>
            </a:r>
            <a:r>
              <a:rPr lang="en-GB" sz="2000" dirty="0"/>
              <a:t>?</a:t>
            </a:r>
          </a:p>
          <a:p>
            <a:r>
              <a:rPr lang="en-GB" sz="2000" dirty="0"/>
              <a:t>2.d Monitor the </a:t>
            </a:r>
            <a:r>
              <a:rPr lang="en-GB" sz="2000" b="1" dirty="0"/>
              <a:t>success of a different types of tour </a:t>
            </a:r>
            <a:r>
              <a:rPr lang="en-GB" sz="2000" dirty="0"/>
              <a:t>to attract members?</a:t>
            </a:r>
          </a:p>
          <a:p>
            <a:r>
              <a:rPr lang="en-GB" sz="2000" dirty="0"/>
              <a:t>2.e  more </a:t>
            </a:r>
            <a:r>
              <a:rPr lang="en-GB" sz="2000" b="1" dirty="0"/>
              <a:t>Action oriented events</a:t>
            </a:r>
            <a:r>
              <a:rPr lang="en-GB" sz="2000" dirty="0"/>
              <a:t>?</a:t>
            </a:r>
          </a:p>
          <a:p>
            <a:r>
              <a:rPr lang="en-GB" sz="2000" dirty="0"/>
              <a:t>2.f  more </a:t>
            </a:r>
            <a:r>
              <a:rPr lang="en-GB" sz="2000" b="1" dirty="0"/>
              <a:t>one day events</a:t>
            </a:r>
            <a:r>
              <a:rPr lang="en-GB" sz="2000" dirty="0"/>
              <a:t>?</a:t>
            </a:r>
          </a:p>
          <a:p>
            <a:r>
              <a:rPr lang="en-GB" sz="2000" dirty="0"/>
              <a:t>2.g  invite </a:t>
            </a:r>
            <a:r>
              <a:rPr lang="en-GB" sz="2000" b="1" dirty="0"/>
              <a:t>individuals to organise regional events </a:t>
            </a:r>
            <a:r>
              <a:rPr lang="en-GB" sz="2000" dirty="0"/>
              <a:t>both in the UK and on the Continent ?</a:t>
            </a:r>
          </a:p>
          <a:p>
            <a:r>
              <a:rPr lang="en-GB" sz="2000" dirty="0"/>
              <a:t>2.h </a:t>
            </a:r>
            <a:r>
              <a:rPr lang="en-GB" sz="2000" b="1" dirty="0"/>
              <a:t>central assistance  to enable members </a:t>
            </a:r>
            <a:r>
              <a:rPr lang="en-GB" sz="2000" dirty="0"/>
              <a:t>to organise more local events?</a:t>
            </a:r>
          </a:p>
          <a:p>
            <a:r>
              <a:rPr lang="en-GB" sz="2000" dirty="0"/>
              <a:t>2.i  </a:t>
            </a:r>
            <a:r>
              <a:rPr lang="en-GB" sz="2000" b="1" dirty="0"/>
              <a:t>partner  with clubs &amp; organisations  </a:t>
            </a:r>
            <a:r>
              <a:rPr lang="en-GB" sz="2000" dirty="0"/>
              <a:t>to offer our members a wider range ?</a:t>
            </a:r>
          </a:p>
          <a:p>
            <a:r>
              <a:rPr lang="en-GB" sz="2000" dirty="0"/>
              <a:t>2.j </a:t>
            </a:r>
            <a:r>
              <a:rPr lang="en-GB" sz="2000" b="1" dirty="0"/>
              <a:t>Use tour operators to assist </a:t>
            </a:r>
            <a:r>
              <a:rPr lang="en-GB" sz="2000" dirty="0"/>
              <a:t>in planning and organising tours so we can offer a wider range ?</a:t>
            </a:r>
          </a:p>
          <a:p>
            <a:r>
              <a:rPr lang="en-GB" sz="2000" dirty="0"/>
              <a:t>2.k  guidelines so </a:t>
            </a:r>
            <a:r>
              <a:rPr lang="en-GB" sz="2000" b="1" dirty="0"/>
              <a:t>cost of events matches the nature of the event and represents good value </a:t>
            </a:r>
            <a:r>
              <a:rPr lang="en-GB" sz="2000" dirty="0"/>
              <a:t>? </a:t>
            </a:r>
          </a:p>
          <a:p>
            <a:pPr>
              <a:buNone/>
            </a:pPr>
            <a:r>
              <a:rPr lang="en-GB" sz="2000" dirty="0"/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Membership: Participation ?</a:t>
            </a:r>
            <a:br>
              <a:rPr lang="en-GB" dirty="0"/>
            </a:br>
            <a:r>
              <a:rPr lang="en-GB" dirty="0"/>
              <a:t>20 HP: 22% of cars -4% of participants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904655" cy="481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Membership:</a:t>
            </a:r>
            <a:br>
              <a:rPr lang="en-GB" dirty="0"/>
            </a:br>
            <a:r>
              <a:rPr lang="en-GB" dirty="0"/>
              <a:t>  All pre 1940 or a Select Few?</a:t>
            </a:r>
          </a:p>
        </p:txBody>
      </p:sp>
      <p:pic>
        <p:nvPicPr>
          <p:cNvPr id="7170" name="Picture 2" descr="C:\Users\Sony\Documents\20 Ghost Club\2014\2014 Sussex\Photos\_MG_6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70551" cy="498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Membership:  </a:t>
            </a:r>
            <a:br>
              <a:rPr lang="en-GB" dirty="0"/>
            </a:br>
            <a:r>
              <a:rPr lang="en-GB" dirty="0"/>
              <a:t>More focus on some areas?</a:t>
            </a:r>
          </a:p>
        </p:txBody>
      </p:sp>
      <p:pic>
        <p:nvPicPr>
          <p:cNvPr id="6146" name="Picture 2" descr="C:\Users\Sony\Documents\20 Ghost Club\2014\2014 Sussex\Photos\_MG_6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76804"/>
            <a:ext cx="7485631" cy="4990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Membership:  </a:t>
            </a:r>
            <a:br>
              <a:rPr lang="en-GB" dirty="0"/>
            </a:br>
            <a:r>
              <a:rPr lang="en-GB" dirty="0"/>
              <a:t>How to capture younger members ?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781164" cy="4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/>
              <a:t>Membership:  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3.a  aim to </a:t>
            </a:r>
            <a:r>
              <a:rPr lang="en-GB" b="1" dirty="0"/>
              <a:t>increase membership in the UK and on the Continent </a:t>
            </a:r>
            <a:r>
              <a:rPr lang="en-GB" dirty="0"/>
              <a:t>with the </a:t>
            </a:r>
            <a:r>
              <a:rPr lang="en-GB" b="1" dirty="0"/>
              <a:t>aim of becoming </a:t>
            </a:r>
            <a:r>
              <a:rPr lang="en-GB" dirty="0"/>
              <a:t>not just the oldest Rolls-Royce  car club, but </a:t>
            </a:r>
            <a:r>
              <a:rPr lang="en-GB" b="1" dirty="0"/>
              <a:t>the principal </a:t>
            </a:r>
            <a:r>
              <a:rPr lang="en-GB" dirty="0"/>
              <a:t>Rolls-Royce car club </a:t>
            </a:r>
            <a:r>
              <a:rPr lang="en-GB" b="1" dirty="0"/>
              <a:t>for anyone using a pre-war Rolls-Royce</a:t>
            </a:r>
            <a:r>
              <a:rPr lang="en-GB" dirty="0"/>
              <a:t>?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3.b  </a:t>
            </a:r>
            <a:r>
              <a:rPr lang="en-GB" b="1" dirty="0"/>
              <a:t>target particular types of models </a:t>
            </a:r>
            <a:r>
              <a:rPr lang="en-GB" dirty="0"/>
              <a:t>of Rolls-Royce </a:t>
            </a:r>
            <a:r>
              <a:rPr lang="en-GB" b="1" dirty="0"/>
              <a:t>where we are relatively lightly represented</a:t>
            </a:r>
            <a:r>
              <a:rPr lang="en-GB" dirty="0"/>
              <a:t> and that are not particularly well catered for elsewhere?</a:t>
            </a:r>
          </a:p>
          <a:p>
            <a:endParaRPr lang="en-GB" dirty="0"/>
          </a:p>
          <a:p>
            <a:r>
              <a:rPr lang="en-GB" dirty="0"/>
              <a:t>3.c  aiming for  a higher percentage of owners of </a:t>
            </a:r>
            <a:r>
              <a:rPr lang="en-GB" b="1" dirty="0"/>
              <a:t>20/25 and the later  25/30 &amp; Wraiths?</a:t>
            </a:r>
          </a:p>
          <a:p>
            <a:endParaRPr lang="en-GB" b="1" dirty="0"/>
          </a:p>
          <a:p>
            <a:r>
              <a:rPr lang="en-GB" dirty="0"/>
              <a:t>3.d  Should we </a:t>
            </a:r>
            <a:r>
              <a:rPr lang="en-GB" b="1" dirty="0"/>
              <a:t>accept the fact that younger owners of classic cars buy other kinds </a:t>
            </a:r>
          </a:p>
          <a:p>
            <a:pPr>
              <a:buNone/>
            </a:pPr>
            <a:r>
              <a:rPr lang="en-GB" dirty="0"/>
              <a:t> 	</a:t>
            </a:r>
            <a:r>
              <a:rPr lang="en-GB" b="1" dirty="0"/>
              <a:t>of car </a:t>
            </a:r>
            <a:r>
              <a:rPr lang="en-GB" dirty="0"/>
              <a:t>or </a:t>
            </a:r>
            <a:r>
              <a:rPr lang="en-GB" b="1" dirty="0"/>
              <a:t>should we try harder to attract these younger affluent potential members</a:t>
            </a:r>
            <a:r>
              <a:rPr lang="en-GB" dirty="0"/>
              <a:t> by a combination of events and communications emphasising a life style that is fun, elegant, contains challenge and has perhaps a bit more youth and beauty than they expect?</a:t>
            </a:r>
          </a:p>
          <a:p>
            <a:pPr>
              <a:buNone/>
            </a:pPr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Should we Promote The Club More</a:t>
            </a:r>
            <a:br>
              <a:rPr lang="en-GB" dirty="0"/>
            </a:br>
            <a:r>
              <a:rPr lang="en-GB" dirty="0"/>
              <a:t>- At Prestige Events?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88832" cy="52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Should we seek out – Magazine Coverage?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539293"/>
            <a:ext cx="3744416" cy="51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41" y="1600200"/>
            <a:ext cx="7445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 21</a:t>
            </a:r>
            <a:r>
              <a:rPr lang="en-GB" sz="3600" baseline="30000" dirty="0"/>
              <a:t>st</a:t>
            </a:r>
            <a:r>
              <a:rPr lang="en-GB" sz="3600" dirty="0"/>
              <a:t> C 20 Ghost Club: Core Values</a:t>
            </a:r>
            <a:br>
              <a:rPr lang="en-GB" sz="3600" dirty="0"/>
            </a:br>
            <a:r>
              <a:rPr lang="en-GB" sz="3600" dirty="0"/>
              <a:t>Inclusive but Exclusively pre 1940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Promotion- Google/ Internet 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24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get the best from the Website?</a:t>
            </a:r>
          </a:p>
        </p:txBody>
      </p:sp>
      <p:pic>
        <p:nvPicPr>
          <p:cNvPr id="14338" name="Picture 2" descr="C:\Users\Sony\Documents\20 Ghost Club\001 strategy\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774704" cy="4894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Promotion-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4.a  use </a:t>
            </a:r>
            <a:r>
              <a:rPr lang="en-GB" b="1" dirty="0"/>
              <a:t>every available opportunity to promote the Club?</a:t>
            </a:r>
            <a:endParaRPr lang="en-GB" dirty="0"/>
          </a:p>
          <a:p>
            <a:r>
              <a:rPr lang="en-GB" dirty="0"/>
              <a:t>4.b  </a:t>
            </a:r>
            <a:r>
              <a:rPr lang="en-GB" b="1" dirty="0"/>
              <a:t>aim to display ourselves </a:t>
            </a:r>
            <a:r>
              <a:rPr lang="en-GB" dirty="0"/>
              <a:t>at prestigious public events?</a:t>
            </a:r>
          </a:p>
          <a:p>
            <a:r>
              <a:rPr lang="en-GB" dirty="0"/>
              <a:t>4.c  use  </a:t>
            </a:r>
            <a:r>
              <a:rPr lang="en-GB" b="1" dirty="0"/>
              <a:t>Web site to show coverage of cars in Action?</a:t>
            </a:r>
          </a:p>
          <a:p>
            <a:r>
              <a:rPr lang="en-GB" dirty="0"/>
              <a:t>4.d  investigate </a:t>
            </a:r>
            <a:r>
              <a:rPr lang="en-GB" b="1" dirty="0"/>
              <a:t>press agents </a:t>
            </a:r>
            <a:r>
              <a:rPr lang="en-GB" dirty="0"/>
              <a:t>specialising in classic cars?</a:t>
            </a:r>
          </a:p>
          <a:p>
            <a:r>
              <a:rPr lang="en-GB" dirty="0"/>
              <a:t>4.e  </a:t>
            </a:r>
            <a:r>
              <a:rPr lang="en-GB" b="1" dirty="0"/>
              <a:t>arrange with third parties to promote the Club </a:t>
            </a:r>
            <a:r>
              <a:rPr lang="en-GB" dirty="0"/>
              <a:t>in exchange for promotion through the Website.</a:t>
            </a:r>
          </a:p>
          <a:p>
            <a:r>
              <a:rPr lang="en-GB" dirty="0"/>
              <a:t>4.f  a </a:t>
            </a:r>
            <a:r>
              <a:rPr lang="en-GB" b="1" dirty="0"/>
              <a:t>presence on social media </a:t>
            </a:r>
            <a:r>
              <a:rPr lang="en-GB" dirty="0"/>
              <a:t>or </a:t>
            </a:r>
            <a:r>
              <a:rPr lang="en-GB" b="1" dirty="0"/>
              <a:t>add a forum </a:t>
            </a:r>
            <a:r>
              <a:rPr lang="en-GB" dirty="0"/>
              <a:t>to website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News &amp; Record </a:t>
            </a:r>
            <a:r>
              <a:rPr lang="en-GB" dirty="0" err="1"/>
              <a:t>recomendations</a:t>
            </a:r>
            <a:br>
              <a:rPr lang="en-GB" dirty="0"/>
            </a:br>
            <a:r>
              <a:rPr lang="en-GB" dirty="0"/>
              <a:t> – More Action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2680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 &amp; R Changes</a:t>
            </a:r>
            <a:br>
              <a:rPr lang="en-GB" dirty="0"/>
            </a:br>
            <a:r>
              <a:rPr lang="en-GB" dirty="0"/>
              <a:t>– Greater Focus on Small 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6062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N&amp; R Changes</a:t>
            </a:r>
            <a:br>
              <a:rPr lang="en-GB" dirty="0"/>
            </a:br>
            <a:r>
              <a:rPr lang="en-GB" dirty="0"/>
              <a:t> – Cover with an interesting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 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430" y="1628800"/>
            <a:ext cx="490087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 &amp; R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5.a </a:t>
            </a:r>
            <a:r>
              <a:rPr lang="en-GB" b="1" dirty="0"/>
              <a:t>published</a:t>
            </a:r>
            <a:r>
              <a:rPr lang="en-GB" dirty="0"/>
              <a:t> </a:t>
            </a:r>
            <a:r>
              <a:rPr lang="en-GB" b="1" dirty="0"/>
              <a:t>in mid-February, early June and late October? </a:t>
            </a:r>
          </a:p>
          <a:p>
            <a:r>
              <a:rPr lang="en-GB" dirty="0"/>
              <a:t>5.b a little more emphasis </a:t>
            </a:r>
            <a:r>
              <a:rPr lang="en-GB" b="1" dirty="0"/>
              <a:t>on small horsepower cars?</a:t>
            </a:r>
            <a:endParaRPr lang="en-GB" dirty="0"/>
          </a:p>
          <a:p>
            <a:r>
              <a:rPr lang="en-GB" dirty="0"/>
              <a:t>5.c each issue an article on </a:t>
            </a:r>
            <a:r>
              <a:rPr lang="en-GB" b="1" dirty="0"/>
              <a:t>cars and their owners and a technical article</a:t>
            </a:r>
            <a:r>
              <a:rPr lang="en-GB" dirty="0"/>
              <a:t>?</a:t>
            </a:r>
          </a:p>
          <a:p>
            <a:r>
              <a:rPr lang="en-GB" dirty="0"/>
              <a:t>5.d </a:t>
            </a:r>
            <a:r>
              <a:rPr lang="en-GB" b="1" dirty="0"/>
              <a:t>one article on each major event (rally, AGM etc) per issue </a:t>
            </a:r>
            <a:r>
              <a:rPr lang="en-GB" dirty="0"/>
              <a:t>– </a:t>
            </a:r>
          </a:p>
          <a:p>
            <a:r>
              <a:rPr lang="en-GB" b="1" dirty="0"/>
              <a:t>5.e </a:t>
            </a:r>
            <a:r>
              <a:rPr lang="en-GB" dirty="0"/>
              <a:t>interviews conducted by the Editor with </a:t>
            </a:r>
            <a:r>
              <a:rPr lang="en-GB" b="1" dirty="0"/>
              <a:t>car owners</a:t>
            </a:r>
            <a:endParaRPr lang="en-GB" dirty="0"/>
          </a:p>
          <a:p>
            <a:r>
              <a:rPr lang="en-GB" b="1" dirty="0"/>
              <a:t>5.f  </a:t>
            </a:r>
            <a:r>
              <a:rPr lang="en-GB" dirty="0"/>
              <a:t>if an article is not supplied by a deadline, </a:t>
            </a:r>
            <a:r>
              <a:rPr lang="en-GB" b="1" dirty="0"/>
              <a:t>it should be held over until the next issue or, if need be, dropped</a:t>
            </a:r>
            <a:r>
              <a:rPr lang="en-GB" dirty="0"/>
              <a:t>? </a:t>
            </a:r>
          </a:p>
          <a:p>
            <a:r>
              <a:rPr lang="en-GB" dirty="0"/>
              <a:t>5.g What is the </a:t>
            </a:r>
            <a:r>
              <a:rPr lang="en-GB" b="1" dirty="0"/>
              <a:t>policy on advertising?</a:t>
            </a:r>
            <a:endParaRPr lang="en-GB" dirty="0"/>
          </a:p>
          <a:p>
            <a:r>
              <a:rPr lang="en-GB" b="1" dirty="0"/>
              <a:t>Plus</a:t>
            </a:r>
            <a:endParaRPr lang="en-GB" dirty="0"/>
          </a:p>
          <a:p>
            <a:r>
              <a:rPr lang="en-GB" b="1" dirty="0"/>
              <a:t>5.h </a:t>
            </a:r>
            <a:r>
              <a:rPr lang="en-GB" dirty="0"/>
              <a:t>in covering events </a:t>
            </a:r>
            <a:r>
              <a:rPr lang="en-GB" b="1" dirty="0"/>
              <a:t>use more photographs of cars in action</a:t>
            </a:r>
            <a:r>
              <a:rPr lang="en-GB" dirty="0"/>
              <a:t> rather than in a line up.</a:t>
            </a:r>
          </a:p>
          <a:p>
            <a:r>
              <a:rPr lang="en-GB" b="1" dirty="0"/>
              <a:t>5.i </a:t>
            </a:r>
            <a:r>
              <a:rPr lang="en-GB" dirty="0"/>
              <a:t>should we Include </a:t>
            </a:r>
            <a:r>
              <a:rPr lang="en-GB" b="1" dirty="0"/>
              <a:t>photo’s of New Members cars?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Management &amp; Organisation</a:t>
            </a:r>
            <a:br>
              <a:rPr lang="en-GB" dirty="0"/>
            </a:br>
            <a:r>
              <a:rPr lang="en-GB" dirty="0"/>
              <a:t>Central or slightly federal ?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380" y="1600200"/>
            <a:ext cx="6647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Management &amp; Organisation</a:t>
            </a:r>
            <a:br>
              <a:rPr lang="en-GB" dirty="0"/>
            </a:br>
            <a:r>
              <a:rPr lang="en-GB" dirty="0"/>
              <a:t>All in one or part by model 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56" y="1600200"/>
            <a:ext cx="4446330" cy="26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http://www.rrec.org.uk/Cars/Coachwork/Eleganceimages/72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28625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Management &amp; Organisation</a:t>
            </a:r>
            <a:br>
              <a:rPr lang="en-GB" dirty="0"/>
            </a:br>
            <a:r>
              <a:rPr lang="en-GB" dirty="0"/>
              <a:t>Move Commercials to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  <p:pic>
        <p:nvPicPr>
          <p:cNvPr id="40962" name="Picture 2" descr="C:\Users\Sony\Documents\20 Ghost Club\001 strategy\go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837" y="1639341"/>
            <a:ext cx="59403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The 21</a:t>
            </a:r>
            <a:r>
              <a:rPr lang="en-GB" sz="3600" baseline="30000" dirty="0"/>
              <a:t>st</a:t>
            </a:r>
            <a:r>
              <a:rPr lang="en-GB" sz="3600" dirty="0"/>
              <a:t> C 20 Ghost Club: Core Values</a:t>
            </a:r>
            <a:br>
              <a:rPr lang="en-GB" sz="3600" dirty="0"/>
            </a:br>
            <a:r>
              <a:rPr lang="en-GB" sz="3600" dirty="0">
                <a:cs typeface="Arial" pitchFamily="34" charset="0"/>
              </a:rPr>
              <a:t> At Heart a Touring &amp; Driving Club</a:t>
            </a:r>
            <a:endParaRPr lang="en-GB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0236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Management &amp; Organisation</a:t>
            </a:r>
            <a:br>
              <a:rPr lang="en-GB" dirty="0"/>
            </a:br>
            <a:r>
              <a:rPr lang="en-GB" dirty="0"/>
              <a:t>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6.a  </a:t>
            </a:r>
            <a:r>
              <a:rPr lang="en-GB" b="1" dirty="0"/>
              <a:t>Does our centralist approach need to change </a:t>
            </a:r>
            <a:r>
              <a:rPr lang="en-GB" dirty="0"/>
              <a:t>in order to manage a wider range of events, promote the club more and meet the needs of a wider cross section of the membership?</a:t>
            </a:r>
          </a:p>
          <a:p>
            <a:r>
              <a:rPr lang="en-GB" dirty="0"/>
              <a:t>6.b  Should we consider assigning </a:t>
            </a:r>
            <a:r>
              <a:rPr lang="en-GB" b="1" dirty="0"/>
              <a:t>specific responsibilities to members of the Committee </a:t>
            </a:r>
            <a:r>
              <a:rPr lang="en-GB" dirty="0"/>
              <a:t>to cover key operational functions?</a:t>
            </a:r>
          </a:p>
          <a:p>
            <a:r>
              <a:rPr lang="en-GB" dirty="0"/>
              <a:t>6. c </a:t>
            </a:r>
            <a:r>
              <a:rPr lang="en-GB" b="1" dirty="0"/>
              <a:t>Would appointing members to organise local events </a:t>
            </a:r>
            <a:r>
              <a:rPr lang="en-GB" dirty="0"/>
              <a:t>be a good way of enabling more one day or weekend events take place for specific groups of our members?</a:t>
            </a:r>
          </a:p>
          <a:p>
            <a:r>
              <a:rPr lang="en-GB" dirty="0"/>
              <a:t>6.d should we </a:t>
            </a:r>
            <a:r>
              <a:rPr lang="en-GB" b="1" dirty="0"/>
              <a:t>appoint 20-Ghost Club Ambassadors </a:t>
            </a:r>
            <a:r>
              <a:rPr lang="en-GB" dirty="0"/>
              <a:t>to represent the Club in certain European Countries where our membership has potential to grow?</a:t>
            </a:r>
          </a:p>
          <a:p>
            <a:r>
              <a:rPr lang="en-GB" dirty="0"/>
              <a:t>6 e Can </a:t>
            </a:r>
            <a:r>
              <a:rPr lang="en-GB" b="1" dirty="0"/>
              <a:t>we move towards electronic banking and accept member payments in selected foreign currencies or by card?</a:t>
            </a:r>
          </a:p>
          <a:p>
            <a:pPr>
              <a:buNone/>
            </a:pPr>
            <a:r>
              <a:rPr lang="en-GB" b="1" dirty="0"/>
              <a:t> 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r>
              <a:rPr lang="en-GB" b="1" dirty="0">
                <a:latin typeface="Goudy old style"/>
              </a:rPr>
              <a:t>The</a:t>
            </a:r>
            <a:r>
              <a:rPr lang="en-GB" b="1" dirty="0"/>
              <a:t> 20-Ghost Club Limited</a:t>
            </a:r>
            <a:br>
              <a:rPr lang="en-GB" dirty="0"/>
            </a:br>
            <a:r>
              <a:rPr lang="en-GB" sz="2200" i="1" dirty="0"/>
              <a:t>The Oldest Rolls-Royce Car Club in the World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Strategy Review</a:t>
            </a:r>
          </a:p>
          <a:p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for your Input!</a:t>
            </a:r>
          </a:p>
        </p:txBody>
      </p:sp>
      <p:pic>
        <p:nvPicPr>
          <p:cNvPr id="4" name="Picture 3" descr="C:\Users\Sony\Documents\20 Ghost Club\Forms &amp; Logos\Red Badge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548680"/>
            <a:ext cx="1238596" cy="200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The 21</a:t>
            </a:r>
            <a:r>
              <a:rPr lang="en-GB" sz="3600" baseline="30000" dirty="0"/>
              <a:t>st</a:t>
            </a:r>
            <a:r>
              <a:rPr lang="en-GB" sz="3600" dirty="0"/>
              <a:t> C 20 Ghost Club: Core Values</a:t>
            </a:r>
            <a:br>
              <a:rPr lang="en-GB" sz="3600" dirty="0"/>
            </a:br>
            <a:r>
              <a:rPr lang="en-GB" sz="4000" dirty="0">
                <a:cs typeface="Arial" pitchFamily="34" charset="0"/>
              </a:rPr>
              <a:t> Appreciation &amp; Conservation of fine cars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162232" cy="39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dirty="0">
                <a:cs typeface="Arial" pitchFamily="34" charset="0"/>
              </a:rPr>
            </a:br>
            <a:r>
              <a:rPr lang="en-GB" sz="4000" dirty="0">
                <a:cs typeface="Arial" pitchFamily="34" charset="0"/>
              </a:rPr>
              <a:t>The Kind of Club we want to be </a:t>
            </a:r>
            <a:br>
              <a:rPr lang="en-GB" sz="4000" dirty="0">
                <a:cs typeface="Arial" pitchFamily="34" charset="0"/>
              </a:rPr>
            </a:br>
            <a:r>
              <a:rPr lang="en-GB" sz="4000" dirty="0">
                <a:cs typeface="Arial" pitchFamily="34" charset="0"/>
              </a:rPr>
              <a:t>in the 21</a:t>
            </a:r>
            <a:r>
              <a:rPr lang="en-GB" sz="4000" baseline="30000" dirty="0">
                <a:cs typeface="Arial" pitchFamily="34" charset="0"/>
              </a:rPr>
              <a:t>st</a:t>
            </a:r>
            <a:r>
              <a:rPr lang="en-GB" sz="4000" dirty="0">
                <a:cs typeface="Arial" pitchFamily="34" charset="0"/>
              </a:rPr>
              <a:t> Century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 a. Fundamental aim to </a:t>
            </a:r>
            <a:r>
              <a:rPr lang="en-GB" b="1" dirty="0"/>
              <a:t>focus on Pre 1940 Cars</a:t>
            </a:r>
            <a:r>
              <a:rPr lang="en-GB" dirty="0"/>
              <a:t>?</a:t>
            </a:r>
          </a:p>
          <a:p>
            <a:r>
              <a:rPr lang="en-GB" dirty="0"/>
              <a:t>1 b. The Club’s </a:t>
            </a:r>
            <a:r>
              <a:rPr lang="en-GB" b="1" dirty="0"/>
              <a:t>USP is offering really interesting  driving tours and events</a:t>
            </a:r>
            <a:r>
              <a:rPr lang="en-GB" dirty="0"/>
              <a:t>?</a:t>
            </a:r>
          </a:p>
          <a:p>
            <a:r>
              <a:rPr lang="en-GB" dirty="0"/>
              <a:t>1 c. events to offer challenge and interest </a:t>
            </a:r>
            <a:r>
              <a:rPr lang="en-GB" b="1" dirty="0"/>
              <a:t>for all sizes </a:t>
            </a:r>
            <a:r>
              <a:rPr lang="en-GB" dirty="0"/>
              <a:t>of car and </a:t>
            </a:r>
            <a:r>
              <a:rPr lang="en-GB" b="1" dirty="0"/>
              <a:t>all ages and sexes </a:t>
            </a:r>
            <a:r>
              <a:rPr lang="en-GB" dirty="0"/>
              <a:t>of participant?</a:t>
            </a:r>
          </a:p>
          <a:p>
            <a:r>
              <a:rPr lang="en-GB" dirty="0"/>
              <a:t>1 d. </a:t>
            </a:r>
            <a:r>
              <a:rPr lang="en-GB" b="1" dirty="0"/>
              <a:t>most pre 1939 Rolls-Royce owners </a:t>
            </a:r>
            <a:r>
              <a:rPr lang="en-GB" dirty="0"/>
              <a:t>to be members</a:t>
            </a:r>
          </a:p>
          <a:p>
            <a:r>
              <a:rPr lang="en-GB" dirty="0"/>
              <a:t>1e. retain excellent high end events </a:t>
            </a:r>
            <a:r>
              <a:rPr lang="en-GB" b="1" dirty="0"/>
              <a:t>and</a:t>
            </a:r>
            <a:r>
              <a:rPr lang="en-GB" dirty="0"/>
              <a:t>  at the same time organise </a:t>
            </a:r>
            <a:r>
              <a:rPr lang="en-GB" b="1" dirty="0"/>
              <a:t>a wider range of shorter events </a:t>
            </a:r>
            <a:r>
              <a:rPr lang="en-GB" dirty="0"/>
              <a:t>including some with </a:t>
            </a:r>
            <a:r>
              <a:rPr lang="en-GB" b="1" dirty="0"/>
              <a:t>more action and involvement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Tours &amp; Events – Key Success Factors</a:t>
            </a:r>
            <a:br>
              <a:rPr lang="en-GB" sz="4000" dirty="0"/>
            </a:br>
            <a:r>
              <a:rPr lang="en-GB" sz="4000" dirty="0"/>
              <a:t>- </a:t>
            </a:r>
            <a:r>
              <a:rPr lang="en-GB" dirty="0"/>
              <a:t>Camaraderie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47181"/>
            <a:ext cx="8568952" cy="49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Tours &amp; Events – Key Success Factors</a:t>
            </a:r>
            <a:br>
              <a:rPr lang="en-GB" dirty="0"/>
            </a:br>
            <a:r>
              <a:rPr lang="en-GB" dirty="0"/>
              <a:t>Variety of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8" y="1517672"/>
            <a:ext cx="9059682" cy="534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en-GB" dirty="0"/>
              <a:t>Tours &amp; Events – Key Success Factors </a:t>
            </a:r>
            <a:br>
              <a:rPr lang="en-GB" dirty="0"/>
            </a:br>
            <a:r>
              <a:rPr lang="en-GB" dirty="0"/>
              <a:t> a little bit of  challenge</a:t>
            </a:r>
          </a:p>
        </p:txBody>
      </p:sp>
      <p:pic>
        <p:nvPicPr>
          <p:cNvPr id="4098" name="Picture 2" descr="C:\Users\Sony\Documents\20 Ghost Club\Events\2011 events\2011 Prince Henry Tour\11 06 photos\9.descent to Dinas Mawddw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59" cy="493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Tours &amp; Events – Key Success Factors</a:t>
            </a:r>
            <a:br>
              <a:rPr lang="en-GB" dirty="0"/>
            </a:br>
            <a:r>
              <a:rPr lang="en-GB" dirty="0"/>
              <a:t>Special Access to wonderful places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18153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1103</Words>
  <Application>Microsoft Macintosh PowerPoint</Application>
  <PresentationFormat>On-screen Show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Goudy old style</vt:lpstr>
      <vt:lpstr>Office Theme</vt:lpstr>
      <vt:lpstr>  The 20-Ghost Club Limited The Oldest Rolls-Royce Car Club in the World </vt:lpstr>
      <vt:lpstr>The 21st C 20 Ghost Club: Core Values Inclusive but Exclusively pre 1940</vt:lpstr>
      <vt:lpstr>The 21st C 20 Ghost Club: Core Values  At Heart a Touring &amp; Driving Club</vt:lpstr>
      <vt:lpstr>The 21st C 20 Ghost Club: Core Values  Appreciation &amp; Conservation of fine cars</vt:lpstr>
      <vt:lpstr> The Kind of Club we want to be  in the 21st Century </vt:lpstr>
      <vt:lpstr>Tours &amp; Events – Key Success Factors - Camaraderie</vt:lpstr>
      <vt:lpstr>Tours &amp; Events – Key Success Factors Variety of Models</vt:lpstr>
      <vt:lpstr>Tours &amp; Events – Key Success Factors   a little bit of  challenge</vt:lpstr>
      <vt:lpstr>Tours &amp; Events – Key Success Factors Special Access to wonderful places</vt:lpstr>
      <vt:lpstr>Tours &amp; Events – Key Success Factors End of day;  feeling of achievement</vt:lpstr>
      <vt:lpstr>Tours &amp; Events – Model Specific ?</vt:lpstr>
      <vt:lpstr>Tours &amp; Events –  Decisions</vt:lpstr>
      <vt:lpstr>Membership: Participation ? 20 HP: 22% of cars -4% of participants</vt:lpstr>
      <vt:lpstr>Membership:   All pre 1940 or a Select Few?</vt:lpstr>
      <vt:lpstr>Membership:   More focus on some areas?</vt:lpstr>
      <vt:lpstr>Membership:   How to capture younger members ?</vt:lpstr>
      <vt:lpstr>Membership:  Decisions</vt:lpstr>
      <vt:lpstr>Should we Promote The Club More - At Prestige Events?</vt:lpstr>
      <vt:lpstr>Should we seek out – Magazine Coverage?</vt:lpstr>
      <vt:lpstr>Promotion- Google/ Internet ?</vt:lpstr>
      <vt:lpstr>How to get the best from the Website?</vt:lpstr>
      <vt:lpstr>Promotion- Decisions</vt:lpstr>
      <vt:lpstr>News &amp; Record recomendations  – More Action Photos</vt:lpstr>
      <vt:lpstr>N &amp; R Changes – Greater Focus on Small HP</vt:lpstr>
      <vt:lpstr>N&amp; R Changes  – Cover with an interesting car</vt:lpstr>
      <vt:lpstr>N &amp; R Decisions</vt:lpstr>
      <vt:lpstr>Management &amp; Organisation Central or slightly federal ?</vt:lpstr>
      <vt:lpstr>Management &amp; Organisation All in one or part by model ?</vt:lpstr>
      <vt:lpstr>Management &amp; Organisation Move Commercials to 21st Century</vt:lpstr>
      <vt:lpstr>Management &amp; Organisation Decisions</vt:lpstr>
      <vt:lpstr>  The 20-Ghost Club Limited The Oldest Rolls-Royce Car Club in the World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20-Ghost Club Limited The Oldest Rolls-Royce Car Club in the World</dc:title>
  <dc:creator>Forrest</dc:creator>
  <cp:lastModifiedBy>James Scott</cp:lastModifiedBy>
  <cp:revision>190</cp:revision>
  <dcterms:created xsi:type="dcterms:W3CDTF">2015-02-24T19:17:42Z</dcterms:created>
  <dcterms:modified xsi:type="dcterms:W3CDTF">2024-10-09T06:23:35Z</dcterms:modified>
</cp:coreProperties>
</file>